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1" r:id="rId9"/>
    <p:sldId id="268" r:id="rId10"/>
    <p:sldId id="269" r:id="rId11"/>
    <p:sldId id="272" r:id="rId12"/>
    <p:sldId id="262" r:id="rId13"/>
    <p:sldId id="275" r:id="rId14"/>
    <p:sldId id="276" r:id="rId15"/>
    <p:sldId id="278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4210-D01D-482E-822E-0E4B9FD9A7F9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prave</a:t>
            </a:r>
            <a:r>
              <a:rPr lang="en-US" dirty="0" smtClean="0"/>
              <a:t> </a:t>
            </a:r>
            <a:r>
              <a:rPr lang="en-US" dirty="0" err="1" smtClean="0"/>
              <a:t>polarnosti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Potoji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automatizacije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MAG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niskougljeničnih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niskolegiranih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en-US" dirty="0" smtClean="0"/>
              <a:t>.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0" y="1447800"/>
            <a:ext cx="2992582" cy="3530764"/>
            <a:chOff x="609600" y="3073637"/>
            <a:chExt cx="2992582" cy="353076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21540000">
              <a:off x="609600" y="3073637"/>
              <a:ext cx="2895600" cy="3530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Freeform 6"/>
            <p:cNvSpPr/>
            <p:nvPr/>
          </p:nvSpPr>
          <p:spPr>
            <a:xfrm>
              <a:off x="2660073" y="3519055"/>
              <a:ext cx="942109" cy="1579418"/>
            </a:xfrm>
            <a:custGeom>
              <a:avLst/>
              <a:gdLst>
                <a:gd name="connsiteX0" fmla="*/ 0 w 942109"/>
                <a:gd name="connsiteY0" fmla="*/ 304800 h 1579418"/>
                <a:gd name="connsiteX1" fmla="*/ 221672 w 942109"/>
                <a:gd name="connsiteY1" fmla="*/ 1565563 h 1579418"/>
                <a:gd name="connsiteX2" fmla="*/ 942109 w 942109"/>
                <a:gd name="connsiteY2" fmla="*/ 1579418 h 1579418"/>
                <a:gd name="connsiteX3" fmla="*/ 914400 w 942109"/>
                <a:gd name="connsiteY3" fmla="*/ 27709 h 1579418"/>
                <a:gd name="connsiteX4" fmla="*/ 290945 w 942109"/>
                <a:gd name="connsiteY4" fmla="*/ 0 h 1579418"/>
                <a:gd name="connsiteX5" fmla="*/ 0 w 942109"/>
                <a:gd name="connsiteY5" fmla="*/ 304800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2109" h="1579418">
                  <a:moveTo>
                    <a:pt x="0" y="304800"/>
                  </a:moveTo>
                  <a:lnTo>
                    <a:pt x="221672" y="1565563"/>
                  </a:lnTo>
                  <a:lnTo>
                    <a:pt x="942109" y="1579418"/>
                  </a:lnTo>
                  <a:lnTo>
                    <a:pt x="914400" y="27709"/>
                  </a:lnTo>
                  <a:lnTo>
                    <a:pt x="290945" y="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31343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 smtClean="0"/>
                <a:t>-</a:t>
              </a:r>
              <a:endParaRPr lang="sr-Latn-CS" sz="28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" y="54965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 smtClean="0"/>
                <a:t>+</a:t>
              </a:r>
              <a:endParaRPr lang="sr-Latn-CS" sz="2800" b="1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2209800" y="4800600"/>
              <a:ext cx="457200" cy="91440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e</a:t>
              </a:r>
              <a:endParaRPr lang="en-US" sz="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09800" y="3352800"/>
              <a:ext cx="304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7" name="Rectangle 16"/>
            <p:cNvSpPr/>
            <p:nvPr/>
          </p:nvSpPr>
          <p:spPr>
            <a:xfrm rot="2580000">
              <a:off x="2294374" y="6032031"/>
              <a:ext cx="107698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err="1" smtClean="0"/>
              <a:t>Prednosti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Jeftiniji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REL </a:t>
            </a:r>
            <a:r>
              <a:rPr lang="en-US" dirty="0" err="1" smtClean="0"/>
              <a:t>i</a:t>
            </a:r>
            <a:r>
              <a:rPr lang="en-US" dirty="0" smtClean="0"/>
              <a:t> EPP</a:t>
            </a:r>
          </a:p>
          <a:p>
            <a:pPr>
              <a:buFontTx/>
              <a:buChar char="-"/>
            </a:pP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produktivnost</a:t>
            </a:r>
            <a:r>
              <a:rPr lang="en-US" dirty="0" smtClean="0"/>
              <a:t> (ne </a:t>
            </a:r>
            <a:r>
              <a:rPr lang="en-US" dirty="0" err="1" smtClean="0"/>
              <a:t>skida</a:t>
            </a:r>
            <a:r>
              <a:rPr lang="en-US" dirty="0" smtClean="0"/>
              <a:t> se </a:t>
            </a:r>
            <a:r>
              <a:rPr lang="en-US" dirty="0" err="1" smtClean="0"/>
              <a:t>troska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se </a:t>
            </a:r>
            <a:r>
              <a:rPr lang="en-US" dirty="0" err="1" smtClean="0"/>
              <a:t>lako</a:t>
            </a:r>
            <a:r>
              <a:rPr lang="en-US" dirty="0" smtClean="0"/>
              <a:t> </a:t>
            </a:r>
            <a:r>
              <a:rPr lang="en-US" dirty="0" err="1" smtClean="0"/>
              <a:t>vizuelno</a:t>
            </a:r>
            <a:r>
              <a:rPr lang="en-US" dirty="0" smtClean="0"/>
              <a:t> </a:t>
            </a:r>
            <a:r>
              <a:rPr lang="en-US" dirty="0" err="1" smtClean="0"/>
              <a:t>prati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u="sng" dirty="0" err="1" smtClean="0"/>
              <a:t>Nedostaci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Prštanje</a:t>
            </a:r>
            <a:r>
              <a:rPr lang="en-US" dirty="0" smtClean="0"/>
              <a:t> </a:t>
            </a:r>
            <a:r>
              <a:rPr lang="en-US" dirty="0" err="1" smtClean="0"/>
              <a:t>metala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čestim</a:t>
            </a:r>
            <a:r>
              <a:rPr lang="en-US" dirty="0" smtClean="0"/>
              <a:t> </a:t>
            </a:r>
            <a:r>
              <a:rPr lang="en-US" dirty="0" err="1" smtClean="0"/>
              <a:t>čišćenjem</a:t>
            </a:r>
            <a:r>
              <a:rPr lang="en-US" dirty="0" smtClean="0"/>
              <a:t> </a:t>
            </a:r>
            <a:r>
              <a:rPr lang="en-US" dirty="0" err="1" smtClean="0"/>
              <a:t>mlaznice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500 A</a:t>
            </a:r>
          </a:p>
          <a:p>
            <a:pPr>
              <a:buFontTx/>
              <a:buChar char="-"/>
            </a:pPr>
            <a:r>
              <a:rPr lang="en-US" dirty="0" err="1" smtClean="0"/>
              <a:t>Površina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estetski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prihvatljiv</a:t>
            </a:r>
            <a:r>
              <a:rPr lang="en-US" dirty="0" smtClean="0"/>
              <a:t> </a:t>
            </a:r>
            <a:r>
              <a:rPr lang="en-US" dirty="0" err="1" smtClean="0"/>
              <a:t>izgled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REL </a:t>
            </a:r>
            <a:r>
              <a:rPr lang="en-US" dirty="0" err="1" smtClean="0"/>
              <a:t>i</a:t>
            </a:r>
            <a:r>
              <a:rPr lang="en-US" dirty="0" smtClean="0"/>
              <a:t> EPP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otvorenom</a:t>
            </a:r>
            <a:r>
              <a:rPr lang="en-US" dirty="0" smtClean="0"/>
              <a:t>, </a:t>
            </a:r>
            <a:r>
              <a:rPr lang="en-US" dirty="0" err="1" smtClean="0"/>
              <a:t>vetar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oduva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</a:t>
            </a: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MAG je u </a:t>
            </a:r>
            <a:r>
              <a:rPr lang="en-US" dirty="0" err="1" smtClean="0"/>
              <a:t>porastu</a:t>
            </a:r>
            <a:r>
              <a:rPr lang="en-US" dirty="0" smtClean="0"/>
              <a:t>, </a:t>
            </a:r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individualnih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inertnom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netopljivom</a:t>
            </a:r>
            <a:r>
              <a:rPr lang="en-US" dirty="0" smtClean="0"/>
              <a:t> </a:t>
            </a:r>
            <a:r>
              <a:rPr lang="en-US" dirty="0" err="1" smtClean="0"/>
              <a:t>elektrodom</a:t>
            </a:r>
            <a:r>
              <a:rPr lang="en-US" dirty="0" smtClean="0"/>
              <a:t> (TIG)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Elektroda</a:t>
            </a:r>
            <a:r>
              <a:rPr lang="en-US" dirty="0" smtClean="0"/>
              <a:t> je </a:t>
            </a:r>
            <a:r>
              <a:rPr lang="en-US" dirty="0" err="1" smtClean="0"/>
              <a:t>netopljiva</a:t>
            </a:r>
            <a:r>
              <a:rPr lang="en-US" dirty="0" smtClean="0"/>
              <a:t> (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volframa</a:t>
            </a:r>
            <a:r>
              <a:rPr lang="en-US" dirty="0" smtClean="0"/>
              <a:t>), </a:t>
            </a:r>
            <a:r>
              <a:rPr lang="en-US" dirty="0" err="1" smtClean="0"/>
              <a:t>luk</a:t>
            </a:r>
            <a:r>
              <a:rPr lang="en-US" dirty="0" smtClean="0"/>
              <a:t> se </a:t>
            </a:r>
            <a:r>
              <a:rPr lang="en-US" dirty="0" err="1" smtClean="0"/>
              <a:t>uspostavlja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elektrode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, a </a:t>
            </a: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se </a:t>
            </a:r>
            <a:r>
              <a:rPr lang="en-US" dirty="0" err="1" smtClean="0"/>
              <a:t>dodaje</a:t>
            </a:r>
            <a:r>
              <a:rPr lang="en-US" dirty="0" smtClean="0"/>
              <a:t> u el.luk.</a:t>
            </a:r>
          </a:p>
          <a:p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štiti</a:t>
            </a:r>
            <a:r>
              <a:rPr lang="en-US" dirty="0" smtClean="0"/>
              <a:t> </a:t>
            </a:r>
            <a:r>
              <a:rPr lang="en-US" dirty="0" err="1" smtClean="0"/>
              <a:t>zonu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sprečava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prodor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atmosferskih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gasova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1692" y="3429000"/>
            <a:ext cx="625230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553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naizmenična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(</a:t>
            </a:r>
            <a:r>
              <a:rPr lang="en-US" dirty="0" err="1" smtClean="0"/>
              <a:t>leg.Al</a:t>
            </a:r>
            <a:r>
              <a:rPr lang="en-US" dirty="0" smtClean="0"/>
              <a:t>, Mg)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prave</a:t>
            </a:r>
            <a:r>
              <a:rPr lang="en-US" dirty="0" smtClean="0"/>
              <a:t> </a:t>
            </a:r>
            <a:r>
              <a:rPr lang="en-US" dirty="0" err="1" smtClean="0"/>
              <a:t>polarnosti</a:t>
            </a:r>
            <a:r>
              <a:rPr lang="en-US" dirty="0" smtClean="0"/>
              <a:t> (</a:t>
            </a:r>
            <a:r>
              <a:rPr lang="en-US" dirty="0" err="1" smtClean="0"/>
              <a:t>nerđajući</a:t>
            </a:r>
            <a:r>
              <a:rPr lang="en-US" dirty="0" smtClean="0"/>
              <a:t> </a:t>
            </a:r>
            <a:r>
              <a:rPr lang="en-US" dirty="0" err="1" smtClean="0"/>
              <a:t>čelici</a:t>
            </a:r>
            <a:r>
              <a:rPr lang="en-US" dirty="0" smtClean="0"/>
              <a:t>, </a:t>
            </a:r>
            <a:r>
              <a:rPr lang="en-US" dirty="0" err="1" smtClean="0"/>
              <a:t>leg.Ti</a:t>
            </a:r>
            <a:r>
              <a:rPr lang="en-US" dirty="0" smtClean="0"/>
              <a:t>, Cu,…):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066800" y="2031836"/>
            <a:ext cx="6802582" cy="3530764"/>
            <a:chOff x="1295400" y="2514600"/>
            <a:chExt cx="6802582" cy="3530764"/>
          </a:xfrm>
        </p:grpSpPr>
        <p:grpSp>
          <p:nvGrpSpPr>
            <p:cNvPr id="4" name="Group 3"/>
            <p:cNvGrpSpPr/>
            <p:nvPr/>
          </p:nvGrpSpPr>
          <p:grpSpPr>
            <a:xfrm>
              <a:off x="5105400" y="2514600"/>
              <a:ext cx="2992582" cy="3530764"/>
              <a:chOff x="609600" y="3073637"/>
              <a:chExt cx="2992582" cy="3530764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609600" y="3073637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" name="Freeform 5"/>
              <p:cNvSpPr/>
              <p:nvPr/>
            </p:nvSpPr>
            <p:spPr>
              <a:xfrm>
                <a:off x="2660073" y="3519055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85800" y="31343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 smtClean="0"/>
                  <a:t>-</a:t>
                </a:r>
                <a:endParaRPr lang="sr-Latn-CS" sz="2800" b="1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85800" y="54965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 smtClean="0"/>
                  <a:t>+</a:t>
                </a:r>
                <a:endParaRPr lang="sr-Latn-CS" sz="2800" b="1" dirty="0"/>
              </a:p>
            </p:txBody>
          </p:sp>
          <p:sp>
            <p:nvSpPr>
              <p:cNvPr id="9" name="Down Arrow 8"/>
              <p:cNvSpPr/>
              <p:nvPr/>
            </p:nvSpPr>
            <p:spPr>
              <a:xfrm>
                <a:off x="2209800" y="4800600"/>
                <a:ext cx="457200" cy="914400"/>
              </a:xfrm>
              <a:prstGeom prst="downArrow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e</a:t>
                </a:r>
                <a:endParaRPr lang="en-US" sz="8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2098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2580000">
                <a:off x="2294374" y="6032031"/>
                <a:ext cx="107698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295400" y="2514600"/>
              <a:ext cx="2992582" cy="3530764"/>
              <a:chOff x="609600" y="3073637"/>
              <a:chExt cx="2992582" cy="3530764"/>
            </a:xfrm>
          </p:grpSpPr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609600" y="3073637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4" name="Freeform 13"/>
              <p:cNvSpPr/>
              <p:nvPr/>
            </p:nvSpPr>
            <p:spPr>
              <a:xfrm>
                <a:off x="2660073" y="3519055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85800" y="31343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sr-Latn-CS" sz="28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85800" y="54965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sr-Latn-CS" sz="2800" b="1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2098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2580000">
                <a:off x="2294374" y="6032031"/>
                <a:ext cx="107698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sp>
          <p:nvSpPr>
            <p:cNvPr id="20" name="Up-Down Arrow 19"/>
            <p:cNvSpPr/>
            <p:nvPr/>
          </p:nvSpPr>
          <p:spPr>
            <a:xfrm>
              <a:off x="2895600" y="4191000"/>
              <a:ext cx="457200" cy="914400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95400" y="4038600"/>
              <a:ext cx="45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~</a:t>
              </a:r>
              <a:endParaRPr lang="en-US" sz="48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71600" y="5638800"/>
            <a:ext cx="2895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Naizmenična</a:t>
            </a:r>
            <a:r>
              <a:rPr lang="en-US" sz="2400" dirty="0" smtClean="0"/>
              <a:t> </a:t>
            </a:r>
            <a:r>
              <a:rPr lang="en-US" sz="2400" dirty="0" err="1" smtClean="0"/>
              <a:t>struja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5562600"/>
            <a:ext cx="2895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Jednosmerna</a:t>
            </a:r>
            <a:r>
              <a:rPr lang="en-US" sz="2400" dirty="0" smtClean="0"/>
              <a:t> </a:t>
            </a:r>
            <a:r>
              <a:rPr lang="en-US" sz="2400" dirty="0" err="1" smtClean="0"/>
              <a:t>struja-prava</a:t>
            </a:r>
            <a:r>
              <a:rPr lang="en-US" sz="2400" dirty="0" smtClean="0"/>
              <a:t> </a:t>
            </a:r>
            <a:r>
              <a:rPr lang="en-US" sz="2400" dirty="0" err="1" smtClean="0"/>
              <a:t>polarnost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Specifičnost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– ne </a:t>
            </a:r>
            <a:r>
              <a:rPr lang="en-US" dirty="0" err="1" smtClean="0"/>
              <a:t>sme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prave</a:t>
            </a:r>
            <a:r>
              <a:rPr lang="en-US" dirty="0" smtClean="0"/>
              <a:t> </a:t>
            </a:r>
            <a:r>
              <a:rPr lang="en-US" dirty="0" err="1" smtClean="0"/>
              <a:t>polarnosti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nanošenja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volframsku</a:t>
            </a:r>
            <a:r>
              <a:rPr lang="en-US" dirty="0" smtClean="0"/>
              <a:t> </a:t>
            </a:r>
            <a:r>
              <a:rPr lang="en-US" dirty="0" err="1" smtClean="0"/>
              <a:t>elektrodu</a:t>
            </a:r>
            <a:r>
              <a:rPr lang="en-US" dirty="0" smtClean="0"/>
              <a:t> (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sledi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čišćenje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oštrenje</a:t>
            </a:r>
            <a:r>
              <a:rPr lang="en-US" dirty="0" smtClean="0"/>
              <a:t>=</a:t>
            </a:r>
            <a:r>
              <a:rPr lang="en-US" dirty="0" err="1" smtClean="0"/>
              <a:t>skraćivanje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trošenje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</a:t>
            </a:r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višom</a:t>
            </a:r>
            <a:r>
              <a:rPr lang="en-US" dirty="0" smtClean="0"/>
              <a:t> </a:t>
            </a:r>
            <a:r>
              <a:rPr lang="en-US" dirty="0" err="1" smtClean="0"/>
              <a:t>temperaturom</a:t>
            </a:r>
            <a:r>
              <a:rPr lang="en-US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 (</a:t>
            </a:r>
            <a:r>
              <a:rPr lang="en-US" dirty="0" err="1" smtClean="0"/>
              <a:t>nerđajući</a:t>
            </a:r>
            <a:r>
              <a:rPr lang="en-US" dirty="0" smtClean="0"/>
              <a:t> </a:t>
            </a:r>
            <a:r>
              <a:rPr lang="en-US" dirty="0" err="1" smtClean="0"/>
              <a:t>čel</a:t>
            </a:r>
            <a:r>
              <a:rPr lang="en-US" dirty="0" smtClean="0"/>
              <a:t>., </a:t>
            </a:r>
            <a:r>
              <a:rPr lang="en-US" dirty="0" err="1" smtClean="0"/>
              <a:t>leg.Ti</a:t>
            </a:r>
            <a:r>
              <a:rPr lang="en-US" dirty="0" smtClean="0"/>
              <a:t>, Cu,…) </a:t>
            </a:r>
            <a:r>
              <a:rPr lang="en-US" dirty="0" smtClean="0"/>
              <a:t>se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upotrebi</a:t>
            </a:r>
            <a:r>
              <a:rPr lang="en-US" dirty="0" smtClean="0"/>
              <a:t> </a:t>
            </a:r>
            <a:r>
              <a:rPr lang="en-US" dirty="0" err="1" smtClean="0"/>
              <a:t>jednosmerne</a:t>
            </a:r>
            <a:r>
              <a:rPr lang="en-US" dirty="0" smtClean="0"/>
              <a:t> </a:t>
            </a:r>
            <a:r>
              <a:rPr lang="en-US" dirty="0" err="1" smtClean="0"/>
              <a:t>struje</a:t>
            </a:r>
            <a:r>
              <a:rPr lang="en-US" dirty="0" smtClean="0"/>
              <a:t> </a:t>
            </a:r>
            <a:r>
              <a:rPr lang="en-US" dirty="0" err="1" smtClean="0"/>
              <a:t>nedovoljno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tope.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sr-Latn-CS" u="sng" dirty="0" smtClean="0"/>
              <a:t>Prednosti:</a:t>
            </a:r>
          </a:p>
          <a:p>
            <a:pPr>
              <a:buFontTx/>
              <a:buChar char="-"/>
            </a:pPr>
            <a:r>
              <a:rPr lang="sr-Latn-CS" dirty="0" smtClean="0"/>
              <a:t>Visok kvalitet zav.spoja</a:t>
            </a:r>
          </a:p>
          <a:p>
            <a:pPr>
              <a:buFontTx/>
              <a:buChar char="-"/>
            </a:pPr>
            <a:r>
              <a:rPr lang="sr-Latn-CS" dirty="0" smtClean="0"/>
              <a:t>Pogodna metoda za zav.tankih limova (do 4 mm)</a:t>
            </a:r>
          </a:p>
          <a:p>
            <a:pPr>
              <a:buFontTx/>
              <a:buChar char="-"/>
            </a:pPr>
            <a:r>
              <a:rPr lang="sr-Latn-CS" dirty="0" smtClean="0"/>
              <a:t>Idealna metoda za zav.legura Al i Ti (teško </a:t>
            </a:r>
            <a:r>
              <a:rPr lang="sr-Latn-CS" dirty="0" smtClean="0"/>
              <a:t>zavarljiv</a:t>
            </a:r>
            <a:r>
              <a:rPr lang="en-US" dirty="0" err="1" smtClean="0"/>
              <a:t>i</a:t>
            </a:r>
            <a:r>
              <a:rPr lang="sr-Latn-CS" dirty="0" smtClean="0"/>
              <a:t> </a:t>
            </a:r>
            <a:r>
              <a:rPr lang="sr-Latn-CS" dirty="0" smtClean="0"/>
              <a:t>materijali)</a:t>
            </a:r>
          </a:p>
          <a:p>
            <a:pPr>
              <a:buFontTx/>
              <a:buChar char="-"/>
            </a:pPr>
            <a:endParaRPr lang="sr-Latn-CS" dirty="0" smtClean="0"/>
          </a:p>
          <a:p>
            <a:r>
              <a:rPr lang="sr-Latn-CS" u="sng" dirty="0" smtClean="0"/>
              <a:t>Nedostaci:</a:t>
            </a:r>
          </a:p>
          <a:p>
            <a:pPr>
              <a:buFontTx/>
              <a:buChar char="-"/>
            </a:pPr>
            <a:r>
              <a:rPr lang="sr-Latn-CS" dirty="0" smtClean="0"/>
              <a:t>Manja produktivnost od MIG</a:t>
            </a:r>
          </a:p>
          <a:p>
            <a:pPr>
              <a:buFontTx/>
              <a:buChar char="-"/>
            </a:pPr>
            <a:r>
              <a:rPr lang="sr-Latn-CS" dirty="0" smtClean="0"/>
              <a:t>Cena elektrode je visoka, kao i Ar (zato se koristi formir gas)</a:t>
            </a:r>
          </a:p>
          <a:p>
            <a:pPr>
              <a:buFontTx/>
              <a:buChar char="-"/>
            </a:pP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otvorenom</a:t>
            </a:r>
            <a:r>
              <a:rPr lang="en-US" dirty="0" smtClean="0"/>
              <a:t>, </a:t>
            </a:r>
            <a:r>
              <a:rPr lang="en-US" dirty="0" err="1" smtClean="0"/>
              <a:t>vetar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oduva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zaštitnom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u </a:t>
            </a:r>
            <a:r>
              <a:rPr lang="en-US" dirty="0" err="1" smtClean="0"/>
              <a:t>zaštitnom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r>
              <a:rPr lang="en-US" dirty="0" smtClean="0"/>
              <a:t>,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 se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sprečio</a:t>
            </a:r>
            <a:r>
              <a:rPr lang="en-US" dirty="0" smtClean="0"/>
              <a:t> </a:t>
            </a:r>
            <a:r>
              <a:rPr lang="en-US" dirty="0" err="1" smtClean="0"/>
              <a:t>prodor</a:t>
            </a:r>
            <a:r>
              <a:rPr lang="en-US" dirty="0" smtClean="0"/>
              <a:t> </a:t>
            </a:r>
            <a:r>
              <a:rPr lang="en-US" dirty="0" err="1" smtClean="0"/>
              <a:t>atmosferskih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 u </a:t>
            </a:r>
            <a:r>
              <a:rPr lang="en-US" dirty="0" err="1" smtClean="0"/>
              <a:t>zonu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(</a:t>
            </a:r>
            <a:r>
              <a:rPr lang="en-US" dirty="0" err="1" smtClean="0"/>
              <a:t>kiseonik</a:t>
            </a:r>
            <a:r>
              <a:rPr lang="en-US" dirty="0" smtClean="0"/>
              <a:t>, </a:t>
            </a:r>
            <a:r>
              <a:rPr lang="en-US" dirty="0" err="1" smtClean="0"/>
              <a:t>azot</a:t>
            </a:r>
            <a:r>
              <a:rPr lang="en-US" dirty="0" smtClean="0"/>
              <a:t>, </a:t>
            </a:r>
            <a:r>
              <a:rPr lang="en-US" dirty="0" err="1" smtClean="0"/>
              <a:t>vodonik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Tipovi</a:t>
            </a:r>
            <a:r>
              <a:rPr lang="en-US" dirty="0" smtClean="0"/>
              <a:t> </a:t>
            </a:r>
            <a:r>
              <a:rPr lang="en-US" dirty="0" err="1" smtClean="0"/>
              <a:t>zaštitnih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Inertni</a:t>
            </a:r>
            <a:r>
              <a:rPr lang="en-US" dirty="0" smtClean="0"/>
              <a:t> (</a:t>
            </a:r>
            <a:r>
              <a:rPr lang="en-US" dirty="0" err="1" smtClean="0"/>
              <a:t>Ar</a:t>
            </a:r>
            <a:r>
              <a:rPr lang="en-US" dirty="0" smtClean="0"/>
              <a:t>, He) – ne </a:t>
            </a:r>
            <a:r>
              <a:rPr lang="en-US" dirty="0" err="1" smtClean="0"/>
              <a:t>reaguju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rastopom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Aktivni</a:t>
            </a:r>
            <a:r>
              <a:rPr lang="en-US" dirty="0" smtClean="0"/>
              <a:t> (CO</a:t>
            </a:r>
            <a:r>
              <a:rPr lang="en-US" baseline="-25000" dirty="0" smtClean="0"/>
              <a:t>2</a:t>
            </a:r>
            <a:r>
              <a:rPr lang="en-US" dirty="0" smtClean="0"/>
              <a:t>) – </a:t>
            </a:r>
            <a:r>
              <a:rPr lang="en-US" dirty="0" err="1" smtClean="0"/>
              <a:t>reaguju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rastopom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u </a:t>
            </a:r>
            <a:r>
              <a:rPr lang="en-US" dirty="0" err="1" smtClean="0"/>
              <a:t>zaštitnom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MIG-Metal Inert Gas</a:t>
            </a:r>
          </a:p>
          <a:p>
            <a:pPr marL="514350" indent="-514350">
              <a:buAutoNum type="arabicParenR"/>
            </a:pPr>
            <a:r>
              <a:rPr lang="en-US" dirty="0" smtClean="0"/>
              <a:t>MAG-Metal Active Gas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TIG-Tungsten Inert Gas</a:t>
            </a:r>
          </a:p>
          <a:p>
            <a:pPr marL="514350" indent="-514350">
              <a:buAutoNum type="arabicParenR"/>
            </a:pPr>
            <a:r>
              <a:rPr lang="en-US" dirty="0" err="1" smtClean="0"/>
              <a:t>Plazma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876800" y="2438400"/>
            <a:ext cx="381000" cy="914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876800" y="4191000"/>
            <a:ext cx="381000" cy="914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0" y="2477631"/>
            <a:ext cx="365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Zavarivanje</a:t>
            </a:r>
            <a:r>
              <a:rPr lang="en-US" sz="2800" dirty="0" smtClean="0"/>
              <a:t> </a:t>
            </a:r>
            <a:r>
              <a:rPr lang="en-US" sz="2800" dirty="0" err="1" smtClean="0"/>
              <a:t>topljivom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elektrodom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Zavarivanje</a:t>
            </a:r>
            <a:r>
              <a:rPr lang="en-US" sz="2800" dirty="0" smtClean="0"/>
              <a:t> </a:t>
            </a:r>
            <a:r>
              <a:rPr lang="en-US" sz="2800" dirty="0" err="1" smtClean="0"/>
              <a:t>netopljivom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elektrodom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inertnom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topljivom</a:t>
            </a:r>
            <a:r>
              <a:rPr lang="en-US" dirty="0" smtClean="0"/>
              <a:t> </a:t>
            </a:r>
            <a:r>
              <a:rPr lang="en-US" dirty="0" err="1" smtClean="0"/>
              <a:t>elektrodom</a:t>
            </a:r>
            <a:r>
              <a:rPr lang="en-US" dirty="0" smtClean="0"/>
              <a:t> (MIG)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Elektrodna</a:t>
            </a:r>
            <a:r>
              <a:rPr lang="en-US" dirty="0" smtClean="0"/>
              <a:t> </a:t>
            </a:r>
            <a:r>
              <a:rPr lang="en-US" dirty="0" err="1" smtClean="0"/>
              <a:t>žica</a:t>
            </a:r>
            <a:r>
              <a:rPr lang="en-US" dirty="0" smtClean="0"/>
              <a:t> se </a:t>
            </a:r>
            <a:r>
              <a:rPr lang="en-US" dirty="0" err="1" smtClean="0"/>
              <a:t>nalazi</a:t>
            </a:r>
            <a:r>
              <a:rPr lang="en-US" dirty="0" smtClean="0"/>
              <a:t> u </a:t>
            </a:r>
            <a:r>
              <a:rPr lang="en-US" dirty="0" err="1" smtClean="0"/>
              <a:t>buntu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dodaje</a:t>
            </a:r>
            <a:r>
              <a:rPr lang="en-US" dirty="0" smtClean="0"/>
              <a:t> se </a:t>
            </a:r>
            <a:r>
              <a:rPr lang="en-US" dirty="0" err="1" smtClean="0"/>
              <a:t>kontinualno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elektrodne</a:t>
            </a:r>
            <a:r>
              <a:rPr lang="en-US" dirty="0" smtClean="0"/>
              <a:t> </a:t>
            </a:r>
            <a:r>
              <a:rPr lang="en-US" dirty="0" err="1" smtClean="0"/>
              <a:t>žice</a:t>
            </a:r>
            <a:r>
              <a:rPr lang="en-US" dirty="0" smtClean="0"/>
              <a:t> se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 err="1" smtClean="0"/>
              <a:t>inertni</a:t>
            </a:r>
            <a:r>
              <a:rPr lang="en-US" dirty="0" smtClean="0"/>
              <a:t> gas (argon - </a:t>
            </a:r>
            <a:r>
              <a:rPr lang="en-US" dirty="0" err="1" smtClean="0"/>
              <a:t>Ar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štiti</a:t>
            </a:r>
            <a:r>
              <a:rPr lang="en-US" dirty="0" smtClean="0"/>
              <a:t> </a:t>
            </a:r>
            <a:r>
              <a:rPr lang="en-US" dirty="0" err="1" smtClean="0"/>
              <a:t>zonu</a:t>
            </a:r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sprečava</a:t>
            </a:r>
            <a:r>
              <a:rPr lang="en-US" dirty="0" smtClean="0"/>
              <a:t> </a:t>
            </a:r>
            <a:r>
              <a:rPr lang="en-US" dirty="0" err="1" smtClean="0"/>
              <a:t>prodor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atmosferskih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gasova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0564" y="3657600"/>
            <a:ext cx="567343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obrnute</a:t>
            </a:r>
            <a:r>
              <a:rPr lang="en-US" dirty="0" smtClean="0"/>
              <a:t> </a:t>
            </a:r>
            <a:r>
              <a:rPr lang="en-US" dirty="0" err="1" smtClean="0"/>
              <a:t>polarnosti</a:t>
            </a:r>
            <a:r>
              <a:rPr lang="en-US" dirty="0" smtClean="0"/>
              <a:t>:</a:t>
            </a:r>
          </a:p>
          <a:p>
            <a:r>
              <a:rPr lang="en-US" dirty="0" smtClean="0"/>
              <a:t>Time se </a:t>
            </a:r>
            <a:r>
              <a:rPr lang="en-US" dirty="0" err="1" smtClean="0"/>
              <a:t>razbija</a:t>
            </a:r>
            <a:r>
              <a:rPr lang="en-US" dirty="0" smtClean="0"/>
              <a:t> </a:t>
            </a:r>
            <a:r>
              <a:rPr lang="en-US" dirty="0" err="1" smtClean="0"/>
              <a:t>sloj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oksida</a:t>
            </a:r>
            <a:r>
              <a:rPr lang="en-US" dirty="0" smtClean="0"/>
              <a:t> </a:t>
            </a:r>
            <a:r>
              <a:rPr lang="en-US" dirty="0" err="1" smtClean="0"/>
              <a:t>formiranog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površini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MIG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metala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afinitet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kiseoniku</a:t>
            </a:r>
            <a:r>
              <a:rPr lang="en-US" dirty="0" smtClean="0"/>
              <a:t>: </a:t>
            </a:r>
            <a:r>
              <a:rPr lang="en-US" dirty="0" err="1" smtClean="0"/>
              <a:t>legure</a:t>
            </a:r>
            <a:r>
              <a:rPr lang="en-US" dirty="0" smtClean="0"/>
              <a:t> Al, Cu, Ti, Mg, </a:t>
            </a:r>
            <a:r>
              <a:rPr lang="en-US" dirty="0" err="1" smtClean="0"/>
              <a:t>nerđajući</a:t>
            </a:r>
            <a:r>
              <a:rPr lang="en-US" dirty="0" smtClean="0"/>
              <a:t> </a:t>
            </a:r>
            <a:r>
              <a:rPr lang="en-US" dirty="0" err="1" smtClean="0"/>
              <a:t>čelici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419600" y="1371600"/>
            <a:ext cx="3044693" cy="3530764"/>
            <a:chOff x="5212189" y="3073637"/>
            <a:chExt cx="2968920" cy="353076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60000">
              <a:off x="5212189" y="3073637"/>
              <a:ext cx="2895600" cy="3530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Freeform 7"/>
            <p:cNvSpPr/>
            <p:nvPr/>
          </p:nvSpPr>
          <p:spPr>
            <a:xfrm>
              <a:off x="7239000" y="3505200"/>
              <a:ext cx="942109" cy="1579418"/>
            </a:xfrm>
            <a:custGeom>
              <a:avLst/>
              <a:gdLst>
                <a:gd name="connsiteX0" fmla="*/ 0 w 942109"/>
                <a:gd name="connsiteY0" fmla="*/ 304800 h 1579418"/>
                <a:gd name="connsiteX1" fmla="*/ 221672 w 942109"/>
                <a:gd name="connsiteY1" fmla="*/ 1565563 h 1579418"/>
                <a:gd name="connsiteX2" fmla="*/ 942109 w 942109"/>
                <a:gd name="connsiteY2" fmla="*/ 1579418 h 1579418"/>
                <a:gd name="connsiteX3" fmla="*/ 914400 w 942109"/>
                <a:gd name="connsiteY3" fmla="*/ 27709 h 1579418"/>
                <a:gd name="connsiteX4" fmla="*/ 290945 w 942109"/>
                <a:gd name="connsiteY4" fmla="*/ 0 h 1579418"/>
                <a:gd name="connsiteX5" fmla="*/ 0 w 942109"/>
                <a:gd name="connsiteY5" fmla="*/ 304800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2109" h="1579418">
                  <a:moveTo>
                    <a:pt x="0" y="304800"/>
                  </a:moveTo>
                  <a:lnTo>
                    <a:pt x="221672" y="1565563"/>
                  </a:lnTo>
                  <a:lnTo>
                    <a:pt x="942109" y="1579418"/>
                  </a:lnTo>
                  <a:lnTo>
                    <a:pt x="914400" y="27709"/>
                  </a:lnTo>
                  <a:lnTo>
                    <a:pt x="290945" y="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0" y="5496580"/>
              <a:ext cx="5334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 smtClean="0"/>
                <a:t>-</a:t>
              </a:r>
              <a:endParaRPr lang="sr-Latn-CS" sz="28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57800" y="31343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 smtClean="0"/>
                <a:t>+</a:t>
              </a:r>
              <a:endParaRPr lang="sr-Latn-CS" sz="2800" b="1" dirty="0"/>
            </a:p>
          </p:txBody>
        </p:sp>
        <p:sp>
          <p:nvSpPr>
            <p:cNvPr id="14" name="Down Arrow 13"/>
            <p:cNvSpPr/>
            <p:nvPr/>
          </p:nvSpPr>
          <p:spPr>
            <a:xfrm rot="10800000">
              <a:off x="6781800" y="4724400"/>
              <a:ext cx="457200" cy="91440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e</a:t>
              </a:r>
              <a:endParaRPr lang="en-US" sz="8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0" y="3352800"/>
              <a:ext cx="304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8" name="Rectangle 17"/>
            <p:cNvSpPr/>
            <p:nvPr/>
          </p:nvSpPr>
          <p:spPr>
            <a:xfrm rot="2580000">
              <a:off x="6930748" y="5993311"/>
              <a:ext cx="95287" cy="439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u="sng" dirty="0" err="1" smtClean="0"/>
              <a:t>Prednosti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Visokoproduktivan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(</a:t>
            </a:r>
            <a:r>
              <a:rPr lang="en-US" dirty="0" err="1" smtClean="0"/>
              <a:t>velika</a:t>
            </a:r>
            <a:r>
              <a:rPr lang="en-US" dirty="0" smtClean="0"/>
              <a:t> </a:t>
            </a:r>
            <a:r>
              <a:rPr lang="en-US" dirty="0" err="1" smtClean="0"/>
              <a:t>brzina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pravilu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prolaza</a:t>
            </a:r>
            <a:r>
              <a:rPr lang="en-US" dirty="0" smtClean="0"/>
              <a:t> do 8 mm)</a:t>
            </a:r>
          </a:p>
          <a:p>
            <a:pPr>
              <a:buFontTx/>
              <a:buChar char="-"/>
            </a:pP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pogodan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metale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afinitet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kiseoniku</a:t>
            </a:r>
            <a:r>
              <a:rPr lang="en-US" dirty="0" smtClean="0"/>
              <a:t> (</a:t>
            </a:r>
            <a:r>
              <a:rPr lang="en-US" dirty="0" err="1" smtClean="0"/>
              <a:t>leg.Al</a:t>
            </a:r>
            <a:r>
              <a:rPr lang="en-US" dirty="0" smtClean="0"/>
              <a:t>, Cu, Ti, Mg, </a:t>
            </a:r>
            <a:r>
              <a:rPr lang="en-US" dirty="0" err="1" smtClean="0"/>
              <a:t>nerđajući</a:t>
            </a:r>
            <a:r>
              <a:rPr lang="en-US" dirty="0" smtClean="0"/>
              <a:t> </a:t>
            </a:r>
            <a:r>
              <a:rPr lang="en-US" dirty="0" err="1" smtClean="0"/>
              <a:t>čelici</a:t>
            </a:r>
            <a:r>
              <a:rPr lang="en-US" dirty="0"/>
              <a:t>)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je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obimna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REL (</a:t>
            </a:r>
            <a:r>
              <a:rPr lang="en-US" dirty="0" err="1" smtClean="0"/>
              <a:t>ugao</a:t>
            </a:r>
            <a:r>
              <a:rPr lang="en-US" dirty="0" smtClean="0"/>
              <a:t> V-</a:t>
            </a:r>
            <a:r>
              <a:rPr lang="en-US" dirty="0" err="1" smtClean="0"/>
              <a:t>šava</a:t>
            </a:r>
            <a:r>
              <a:rPr lang="en-US" dirty="0" smtClean="0"/>
              <a:t> 30-50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Zaštitni</a:t>
            </a:r>
            <a:r>
              <a:rPr lang="en-US" dirty="0" smtClean="0"/>
              <a:t> gas ne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mehanički</a:t>
            </a:r>
            <a:r>
              <a:rPr lang="en-US" dirty="0" smtClean="0"/>
              <a:t> </a:t>
            </a:r>
            <a:r>
              <a:rPr lang="en-US" dirty="0" err="1" smtClean="0"/>
              <a:t>čisti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troska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REL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u="sng" dirty="0" err="1" smtClean="0"/>
              <a:t>Nedostaci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Ar</a:t>
            </a:r>
            <a:r>
              <a:rPr lang="en-US" dirty="0" smtClean="0"/>
              <a:t> je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en-US" dirty="0" smtClean="0"/>
              <a:t> gas,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niskougljeničnih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niskolegiranih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en-US" dirty="0" smtClean="0"/>
              <a:t> </a:t>
            </a:r>
            <a:r>
              <a:rPr lang="en-US" dirty="0" err="1" smtClean="0"/>
              <a:t>sasvim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jeftiniji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 CO</a:t>
            </a:r>
            <a:r>
              <a:rPr lang="en-US" baseline="-25000" dirty="0" smtClean="0"/>
              <a:t>2</a:t>
            </a:r>
            <a:r>
              <a:rPr lang="en-US" dirty="0" smtClean="0"/>
              <a:t> (MAG </a:t>
            </a:r>
            <a:r>
              <a:rPr lang="en-US" dirty="0" err="1" smtClean="0"/>
              <a:t>postupak</a:t>
            </a:r>
            <a:r>
              <a:rPr lang="en-US" dirty="0" smtClean="0"/>
              <a:t>).</a:t>
            </a:r>
          </a:p>
          <a:p>
            <a:pPr>
              <a:buFontTx/>
              <a:buChar char="-"/>
            </a:pPr>
            <a:r>
              <a:rPr lang="en-US" dirty="0" smtClean="0"/>
              <a:t>Ne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tanjih</a:t>
            </a:r>
            <a:r>
              <a:rPr lang="en-US" dirty="0" smtClean="0"/>
              <a:t> </a:t>
            </a:r>
            <a:r>
              <a:rPr lang="en-US" dirty="0" err="1" smtClean="0"/>
              <a:t>limova</a:t>
            </a:r>
            <a:r>
              <a:rPr lang="en-US" dirty="0" smtClean="0"/>
              <a:t> – </a:t>
            </a:r>
            <a:r>
              <a:rPr lang="en-US" dirty="0" err="1" smtClean="0"/>
              <a:t>za</a:t>
            </a:r>
            <a:r>
              <a:rPr lang="en-US" dirty="0" smtClean="0"/>
              <a:t> to se </a:t>
            </a:r>
            <a:r>
              <a:rPr lang="en-US" dirty="0" err="1" smtClean="0"/>
              <a:t>koristi</a:t>
            </a:r>
            <a:r>
              <a:rPr lang="en-US" dirty="0" smtClean="0"/>
              <a:t> TIG</a:t>
            </a:r>
          </a:p>
          <a:p>
            <a:pPr>
              <a:buFontTx/>
              <a:buChar char="-"/>
            </a:pP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otvorenom</a:t>
            </a:r>
            <a:r>
              <a:rPr lang="en-US" dirty="0" smtClean="0"/>
              <a:t>, </a:t>
            </a:r>
            <a:r>
              <a:rPr lang="en-US" dirty="0" err="1" smtClean="0"/>
              <a:t>vetar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oduva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aktivnom</a:t>
            </a:r>
            <a:r>
              <a:rPr lang="en-US" dirty="0" smtClean="0"/>
              <a:t> </a:t>
            </a:r>
            <a:r>
              <a:rPr lang="en-US" dirty="0" err="1" smtClean="0"/>
              <a:t>gasu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topljivom</a:t>
            </a:r>
            <a:r>
              <a:rPr lang="en-US" dirty="0" smtClean="0"/>
              <a:t> </a:t>
            </a:r>
            <a:r>
              <a:rPr lang="en-US" dirty="0" err="1" smtClean="0"/>
              <a:t>elektrodom</a:t>
            </a:r>
            <a:r>
              <a:rPr lang="en-US" dirty="0" smtClean="0"/>
              <a:t> (MAG)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Elektrodna</a:t>
            </a:r>
            <a:r>
              <a:rPr lang="en-US" dirty="0" smtClean="0"/>
              <a:t> </a:t>
            </a:r>
            <a:r>
              <a:rPr lang="en-US" dirty="0" err="1" smtClean="0"/>
              <a:t>žica</a:t>
            </a:r>
            <a:r>
              <a:rPr lang="en-US" dirty="0" smtClean="0"/>
              <a:t> se </a:t>
            </a:r>
            <a:r>
              <a:rPr lang="en-US" dirty="0" err="1" smtClean="0"/>
              <a:t>nalazi</a:t>
            </a:r>
            <a:r>
              <a:rPr lang="en-US" dirty="0" smtClean="0"/>
              <a:t> u </a:t>
            </a:r>
            <a:r>
              <a:rPr lang="en-US" dirty="0" err="1" smtClean="0"/>
              <a:t>buntu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dodaje</a:t>
            </a:r>
            <a:r>
              <a:rPr lang="en-US" dirty="0" smtClean="0"/>
              <a:t> se </a:t>
            </a:r>
            <a:r>
              <a:rPr lang="en-US" dirty="0" err="1" smtClean="0"/>
              <a:t>kontinualno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elektrodne</a:t>
            </a:r>
            <a:r>
              <a:rPr lang="en-US" dirty="0" smtClean="0"/>
              <a:t> </a:t>
            </a:r>
            <a:r>
              <a:rPr lang="en-US" dirty="0" err="1" smtClean="0"/>
              <a:t>žice</a:t>
            </a:r>
            <a:r>
              <a:rPr lang="en-US" dirty="0" smtClean="0"/>
              <a:t> se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 err="1" smtClean="0"/>
              <a:t>aktivni</a:t>
            </a:r>
            <a:r>
              <a:rPr lang="en-US" dirty="0" smtClean="0"/>
              <a:t> gas (</a:t>
            </a:r>
            <a:r>
              <a:rPr lang="en-US" dirty="0" err="1" smtClean="0"/>
              <a:t>ugljen-dioksid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458" y="3733800"/>
            <a:ext cx="556014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1196" y="1219200"/>
            <a:ext cx="486280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Disocijacija</a:t>
            </a:r>
            <a:r>
              <a:rPr lang="en-US" sz="2400" dirty="0" smtClean="0"/>
              <a:t>, </a:t>
            </a:r>
            <a:r>
              <a:rPr lang="en-US" sz="2400" dirty="0" err="1" smtClean="0"/>
              <a:t>oksidacija</a:t>
            </a:r>
            <a:r>
              <a:rPr lang="en-US" sz="2400" dirty="0" smtClean="0"/>
              <a:t>, </a:t>
            </a:r>
            <a:r>
              <a:rPr lang="en-US" sz="2400" dirty="0" err="1" smtClean="0"/>
              <a:t>dezoksidacija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legiranje</a:t>
            </a:r>
            <a:r>
              <a:rPr lang="en-US" sz="2400" dirty="0" smtClean="0"/>
              <a:t> </a:t>
            </a:r>
            <a:r>
              <a:rPr lang="en-US" sz="2400" dirty="0" err="1" smtClean="0"/>
              <a:t>rastopa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disocijacija</a:t>
            </a:r>
            <a:r>
              <a:rPr lang="en-US" sz="2400" dirty="0" smtClean="0"/>
              <a:t>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disocijacija</a:t>
            </a:r>
            <a:r>
              <a:rPr lang="en-US" sz="2400" dirty="0" smtClean="0"/>
              <a:t> CO </a:t>
            </a:r>
            <a:r>
              <a:rPr lang="en-US" sz="2400" dirty="0" err="1" smtClean="0"/>
              <a:t>i</a:t>
            </a:r>
            <a:r>
              <a:rPr lang="en-US" sz="2400" dirty="0" smtClean="0"/>
              <a:t>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oksidacija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elemenata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dezoksidacija</a:t>
            </a:r>
            <a:r>
              <a:rPr lang="en-US" sz="2400" dirty="0" smtClean="0"/>
              <a:t> – </a:t>
            </a:r>
            <a:r>
              <a:rPr lang="en-US" sz="2400" dirty="0" err="1" smtClean="0"/>
              <a:t>vrši</a:t>
            </a:r>
            <a:r>
              <a:rPr lang="en-US" sz="2400" dirty="0" smtClean="0"/>
              <a:t> se </a:t>
            </a:r>
          </a:p>
          <a:p>
            <a:pPr>
              <a:buNone/>
            </a:pPr>
            <a:r>
              <a:rPr lang="en-US" sz="2400" dirty="0" err="1" smtClean="0"/>
              <a:t>dodavanjem</a:t>
            </a:r>
            <a:r>
              <a:rPr lang="en-US" sz="2400" dirty="0" smtClean="0"/>
              <a:t> Si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Mn</a:t>
            </a:r>
            <a:r>
              <a:rPr lang="en-US" sz="2400" dirty="0" smtClean="0"/>
              <a:t> u </a:t>
            </a:r>
          </a:p>
          <a:p>
            <a:pPr>
              <a:buNone/>
            </a:pPr>
            <a:r>
              <a:rPr lang="en-US" sz="2400" dirty="0" err="1" smtClean="0"/>
              <a:t>elektrodnoj</a:t>
            </a:r>
            <a:r>
              <a:rPr lang="en-US" sz="2400" dirty="0" smtClean="0"/>
              <a:t> </a:t>
            </a:r>
            <a:r>
              <a:rPr lang="en-US" sz="2400" dirty="0" err="1" smtClean="0"/>
              <a:t>žici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-CO </a:t>
            </a:r>
            <a:r>
              <a:rPr lang="en-US" sz="2400" dirty="0" err="1" smtClean="0"/>
              <a:t>nije</a:t>
            </a:r>
            <a:r>
              <a:rPr lang="en-US" sz="2400" dirty="0" smtClean="0"/>
              <a:t> </a:t>
            </a:r>
            <a:r>
              <a:rPr lang="en-US" sz="2400" dirty="0" err="1" smtClean="0"/>
              <a:t>rastvorljiv</a:t>
            </a:r>
            <a:r>
              <a:rPr lang="en-US" sz="2400" dirty="0" smtClean="0"/>
              <a:t> u </a:t>
            </a:r>
            <a:r>
              <a:rPr lang="en-US" sz="2400" dirty="0" err="1" smtClean="0"/>
              <a:t>čeliku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izdvaja</a:t>
            </a:r>
            <a:r>
              <a:rPr lang="en-US" sz="2400" dirty="0" smtClean="0"/>
              <a:t> se u </a:t>
            </a:r>
            <a:r>
              <a:rPr lang="en-US" sz="2400" dirty="0" err="1" smtClean="0"/>
              <a:t>obliku</a:t>
            </a:r>
            <a:r>
              <a:rPr lang="en-US" sz="2400" dirty="0" smtClean="0"/>
              <a:t> </a:t>
            </a:r>
            <a:r>
              <a:rPr lang="en-US" sz="2400" dirty="0" err="1" smtClean="0"/>
              <a:t>mehurića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* </a:t>
            </a:r>
            <a:r>
              <a:rPr lang="en-US" sz="2400" dirty="0" err="1" smtClean="0"/>
              <a:t>Sadržaj</a:t>
            </a:r>
            <a:r>
              <a:rPr lang="en-US" sz="2400" dirty="0" smtClean="0"/>
              <a:t> Si ne </a:t>
            </a:r>
            <a:r>
              <a:rPr lang="en-US" sz="2400" dirty="0" err="1" smtClean="0"/>
              <a:t>sme</a:t>
            </a:r>
            <a:r>
              <a:rPr lang="en-US" sz="2400" dirty="0" smtClean="0"/>
              <a:t> </a:t>
            </a:r>
            <a:r>
              <a:rPr lang="en-US" sz="2400" dirty="0" err="1" smtClean="0"/>
              <a:t>biti</a:t>
            </a:r>
            <a:r>
              <a:rPr lang="en-US" sz="2400" dirty="0" smtClean="0"/>
              <a:t> </a:t>
            </a:r>
            <a:r>
              <a:rPr lang="en-US" sz="2400" dirty="0" err="1" smtClean="0"/>
              <a:t>manji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0,6 %, a </a:t>
            </a:r>
            <a:r>
              <a:rPr lang="en-US" sz="2400" dirty="0" err="1" smtClean="0"/>
              <a:t>Mn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0,9 %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9144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371600"/>
            <a:ext cx="144780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24384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4724400"/>
            <a:ext cx="2362200" cy="61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656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Tehnologija zavarivanja</vt:lpstr>
      <vt:lpstr>Zavarivanje u zaštitnom gasu</vt:lpstr>
      <vt:lpstr>Slide 3</vt:lpstr>
      <vt:lpstr>Zavarivanje u inertnom gasu sa topljivom elektrodom (MIG)</vt:lpstr>
      <vt:lpstr>Slide 5</vt:lpstr>
      <vt:lpstr>Slide 6</vt:lpstr>
      <vt:lpstr>Slide 7</vt:lpstr>
      <vt:lpstr>Zavarivanje u aktivnom gasu sa topljivom elektrodom (MAG)</vt:lpstr>
      <vt:lpstr>Slide 9</vt:lpstr>
      <vt:lpstr>Slide 10</vt:lpstr>
      <vt:lpstr>Slide 11</vt:lpstr>
      <vt:lpstr>Zavarivanje u inertnom gasu sa netopljivom elektrodom (TIG)</vt:lpstr>
      <vt:lpstr>Slide 13</vt:lpstr>
      <vt:lpstr>Slide 14</vt:lpstr>
      <vt:lpstr>Slide 15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zavarivanja</dc:title>
  <dc:creator>sebastijan</dc:creator>
  <cp:lastModifiedBy>sebastijan</cp:lastModifiedBy>
  <cp:revision>43</cp:revision>
  <dcterms:created xsi:type="dcterms:W3CDTF">2014-03-31T08:24:48Z</dcterms:created>
  <dcterms:modified xsi:type="dcterms:W3CDTF">2014-04-04T07:55:14Z</dcterms:modified>
</cp:coreProperties>
</file>